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4125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3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27fcb00dcfdb271757c#tid=6705f246f3f500000971b73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06b0a8185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4d67ec0b6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4_1#32dffa035?pid=9e54d570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3" name="QB_6_AN.85_1#32dffa035.blank?pid=9e54d5705&amp;color=0,55,96&amp;vpa=48&amp;vtp=1&amp;bbb=1"/>
          <p:cNvSpPr/>
          <p:nvPr/>
        </p:nvSpPr>
        <p:spPr>
          <a:xfrm>
            <a:off x="654526" y="1444625"/>
            <a:ext cx="12461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sailing</a:t>
            </a:r>
            <a:endParaRPr lang="en-US" altLang="zh-CN" dirty="0"/>
          </a:p>
        </p:txBody>
      </p:sp>
      <p:sp>
        <p:nvSpPr>
          <p:cNvPr id="4" name="QB_6_AS.86_1#32dffa035?pid=9e54d5705&amp;color=0,55,96&amp;vtp=1&amp;bbb=1&amp;h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为固定用法，意为“正在做某事，这时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”。根据后面的when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carried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sea以及语境可知，此处应用过去进行时。故填was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sailing。</a:t>
            </a:r>
            <a:endParaRPr lang="en-US" altLang="zh-CN" dirty="0"/>
          </a:p>
        </p:txBody>
      </p:sp>
      <p:sp>
        <p:nvSpPr>
          <p:cNvPr id="5" name="QB_6_BD.87_1#0343d6c56?pid=9e54d5705&amp;color=0,55,96&amp;vtp=1&amp;bbb=1"/>
          <p:cNvSpPr/>
          <p:nvPr/>
        </p:nvSpPr>
        <p:spPr>
          <a:xfrm>
            <a:off x="502920" y="27280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1800" dirty="0"/>
          </a:p>
        </p:txBody>
      </p:sp>
      <p:sp>
        <p:nvSpPr>
          <p:cNvPr id="6" name="QB_6_AN.88_1#0343d6c56.blank?pid=9e54d5705&amp;color=0,55,96&amp;vpa=49&amp;vtp=1&amp;bbb=1"/>
          <p:cNvSpPr/>
          <p:nvPr/>
        </p:nvSpPr>
        <p:spPr>
          <a:xfrm>
            <a:off x="692626" y="2663888"/>
            <a:ext cx="12969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spotted</a:t>
            </a:r>
            <a:endParaRPr lang="en-US" altLang="zh-CN" dirty="0"/>
          </a:p>
        </p:txBody>
      </p:sp>
      <p:sp>
        <p:nvSpPr>
          <p:cNvPr id="7" name="QB_6_AS.89_1#0343d6c56?pid=9e54d5705&amp;color=0,55,96&amp;vtp=1&amp;bbb=1&amp;hb=1"/>
          <p:cNvSpPr/>
          <p:nvPr/>
        </p:nvSpPr>
        <p:spPr>
          <a:xfrm>
            <a:off x="502920" y="3138805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设空处在before引导的时间状语从句中作谓语，spot与从句主语he之间为被动关系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，且此处指发生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在过去的动作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，应用一般过去时的被动语态；从句主语为he，谓语应用第三人称单数形式。故填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spotted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8" name="QB_6_BD.90_1#a46bc1d91?pid=9e54d5705&amp;color=0,55,96&amp;vtp=1&amp;bbb=1"/>
          <p:cNvSpPr/>
          <p:nvPr/>
        </p:nvSpPr>
        <p:spPr>
          <a:xfrm>
            <a:off x="502920" y="43783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9" name="QB_6_AN.91_1#a46bc1d91.blank?pid=9e54d5705&amp;color=0,55,96&amp;vpa=50&amp;vtp=1&amp;bbb=1"/>
          <p:cNvSpPr/>
          <p:nvPr/>
        </p:nvSpPr>
        <p:spPr>
          <a:xfrm>
            <a:off x="692626" y="4326953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endParaRPr lang="en-US" altLang="zh-CN" dirty="0"/>
          </a:p>
        </p:txBody>
      </p:sp>
      <p:sp>
        <p:nvSpPr>
          <p:cNvPr id="10" name="QB_6_AS.92_1#a46bc1d91?pid=9e54d5705&amp;color=0,55,96&amp;vtp=1&amp;bbb=1&amp;hb=1"/>
          <p:cNvSpPr/>
          <p:nvPr/>
        </p:nvSpPr>
        <p:spPr>
          <a:xfrm>
            <a:off x="502920" y="478917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“疑问词+to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do”结构为固定用法，该结构在句中作know的宾语。此处表示“做什么”，应用what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填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3_1#7e257a902?pid=9e54d570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3" name="QB_6_AN.94_1#7e257a902.blank?pid=9e54d5705&amp;color=0,55,96&amp;vpa=51&amp;vtp=1&amp;bbb=1"/>
          <p:cNvSpPr/>
          <p:nvPr/>
        </p:nvSpPr>
        <p:spPr>
          <a:xfrm>
            <a:off x="679926" y="1457325"/>
            <a:ext cx="8651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</a:t>
            </a:r>
            <a:endParaRPr lang="en-US" altLang="zh-CN" dirty="0"/>
          </a:p>
        </p:txBody>
      </p:sp>
      <p:sp>
        <p:nvSpPr>
          <p:cNvPr id="4" name="QB_6_AS.95_1#7e257a902?pid=9e54d5705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设空处在句中作目的状语，应用不定式形式。</a:t>
            </a:r>
            <a:endParaRPr lang="en-US" altLang="zh-CN" sz="1800" dirty="0"/>
          </a:p>
        </p:txBody>
      </p:sp>
      <p:sp>
        <p:nvSpPr>
          <p:cNvPr id="5" name="QB_6_BD.96_1#e70261ffa?pid=9e54d5705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6" name="QB_6_AN.97_1#e70261ffa.blank?pid=9e54d5705&amp;color=0,55,96&amp;vpa=52&amp;vtp=1&amp;bbb=1"/>
          <p:cNvSpPr/>
          <p:nvPr/>
        </p:nvSpPr>
        <p:spPr>
          <a:xfrm>
            <a:off x="654526" y="2249868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calling</a:t>
            </a:r>
            <a:endParaRPr lang="en-US" altLang="zh-CN" dirty="0"/>
          </a:p>
        </p:txBody>
      </p:sp>
      <p:sp>
        <p:nvSpPr>
          <p:cNvPr id="7" name="QB_6_AS.98_1#e70261ffa?pid=9e54d5705&amp;color=0,55,96&amp;vtp=1&amp;bbb=1&amp;hb=1"/>
          <p:cNvSpPr/>
          <p:nvPr/>
        </p:nvSpPr>
        <p:spPr>
          <a:xfrm>
            <a:off x="502920" y="2724785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此处为“hear+宾语+宾补”结构。宾语为somebody，和动词call之间为逻辑上的主动关系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，且此处表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“听见某人正在喊他”，应用现在分词作宾补。注意：不可以把本句理解为hear后接省略了that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的宾语从句，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因为当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hear后接宾语从句时，意为“听说；得知”，和本句意思不符。</a:t>
            </a:r>
            <a:endParaRPr lang="en-US" altLang="zh-CN" dirty="0"/>
          </a:p>
        </p:txBody>
      </p:sp>
      <p:sp>
        <p:nvSpPr>
          <p:cNvPr id="8" name="QB_6_BD.99_1#8b8c4099a?pid=9e54d5705&amp;color=0,55,96&amp;vtp=1&amp;bbb=1"/>
          <p:cNvSpPr/>
          <p:nvPr/>
        </p:nvSpPr>
        <p:spPr>
          <a:xfrm>
            <a:off x="502920" y="39643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9" name="QB_6_AN.100_1#8b8c4099a.blank?pid=9e54d5705&amp;color=0,55,96&amp;vpa=53&amp;vtp=1"/>
          <p:cNvSpPr/>
          <p:nvPr/>
        </p:nvSpPr>
        <p:spPr>
          <a:xfrm>
            <a:off x="692626" y="3912933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B_6_AS.101_1#8b8c4099a?pid=9e54d5705&amp;color=0,55,96&amp;vtp=1&amp;bbb=1"/>
          <p:cNvSpPr/>
          <p:nvPr/>
        </p:nvSpPr>
        <p:spPr>
          <a:xfrm>
            <a:off x="502920" y="43701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bet为固定搭配，意为“打赌”。故填a。</a:t>
            </a:r>
            <a:endParaRPr lang="en-US" altLang="zh-CN" sz="1800" dirty="0"/>
          </a:p>
        </p:txBody>
      </p:sp>
      <p:sp>
        <p:nvSpPr>
          <p:cNvPr id="11" name="QB_6_BD.102_1#ea9ef576f?pid=9e54d5705&amp;color=0,55,96&amp;vtp=1&amp;bbb=1"/>
          <p:cNvSpPr/>
          <p:nvPr/>
        </p:nvSpPr>
        <p:spPr>
          <a:xfrm>
            <a:off x="502920" y="47758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12" name="QB_6_AN.103_1#ea9ef576f.blank?pid=9e54d5705&amp;color=0,55,96&amp;vpa=54&amp;vtp=1&amp;bbb=1"/>
          <p:cNvSpPr/>
          <p:nvPr/>
        </p:nvSpPr>
        <p:spPr>
          <a:xfrm>
            <a:off x="654526" y="4711763"/>
            <a:ext cx="10261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argument</a:t>
            </a:r>
            <a:endParaRPr lang="en-US" altLang="zh-CN" dirty="0"/>
          </a:p>
        </p:txBody>
      </p:sp>
      <p:sp>
        <p:nvSpPr>
          <p:cNvPr id="13" name="QB_6_AS.104_1#ea9ef576f?pid=9e54d5705&amp;color=0,55,96&amp;vtp=1&amp;bbb=1&amp;hb=1"/>
          <p:cNvSpPr/>
          <p:nvPr/>
        </p:nvSpPr>
        <p:spPr>
          <a:xfrm>
            <a:off x="502920" y="518668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设空处作settle的宾语，且其前有形容词性物主代词their修饰，应用名词形式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；此处特指上文提到的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那个争论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，应用单数形式。故填argument。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5_1#5879f04ad?pid=9e54d570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3" name="QB_6_AN.106_1#5879f04ad.blank?pid=9e54d5705&amp;color=0,55,96&amp;vpa=55&amp;vtp=1&amp;bbb=1"/>
          <p:cNvSpPr/>
          <p:nvPr/>
        </p:nvSpPr>
        <p:spPr>
          <a:xfrm>
            <a:off x="654526" y="1457325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4" name="QB_6_AS.107_1#5879f04ad?pid=9e54d5705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此处为with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复合结构作定语，修饰an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envelope。</a:t>
            </a:r>
            <a:endParaRPr lang="en-US" altLang="zh-CN" sz="1800" dirty="0"/>
          </a:p>
        </p:txBody>
      </p:sp>
      <p:sp>
        <p:nvSpPr>
          <p:cNvPr id="5" name="QB_6_BD.108_1#ab4d468ac?pid=9e54d5705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6" name="QB_6_AN.109_1#ab4d468ac.blank?pid=9e54d5705&amp;color=0,55,96&amp;vpa=56&amp;vtp=1&amp;bbb=1"/>
          <p:cNvSpPr/>
          <p:nvPr/>
        </p:nvSpPr>
        <p:spPr>
          <a:xfrm>
            <a:off x="654526" y="2249868"/>
            <a:ext cx="903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opening</a:t>
            </a:r>
            <a:endParaRPr lang="en-US" altLang="zh-CN" dirty="0"/>
          </a:p>
        </p:txBody>
      </p:sp>
      <p:sp>
        <p:nvSpPr>
          <p:cNvPr id="7" name="QB_6_AS.110_1#ab4d468ac?pid=9e54d5705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postpone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sth为固定用法，意为“推迟做某事”。</a:t>
            </a:r>
            <a:endParaRPr lang="en-US" altLang="zh-CN" sz="1800" dirty="0"/>
          </a:p>
        </p:txBody>
      </p:sp>
      <p:sp>
        <p:nvSpPr>
          <p:cNvPr id="8" name="QB_6_BD.111_1#6e868c3b3?pid=9e54d5705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1800" dirty="0"/>
          </a:p>
        </p:txBody>
      </p:sp>
      <p:sp>
        <p:nvSpPr>
          <p:cNvPr id="9" name="QB_6_AN.112_1#6e868c3b3.blank?pid=9e54d5705&amp;color=0,55,96&amp;vpa=57&amp;vtp=1&amp;bbb=1"/>
          <p:cNvSpPr/>
          <p:nvPr/>
        </p:nvSpPr>
        <p:spPr>
          <a:xfrm>
            <a:off x="781526" y="3061398"/>
            <a:ext cx="13477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promised</a:t>
            </a:r>
            <a:endParaRPr lang="en-US" altLang="zh-CN" dirty="0"/>
          </a:p>
        </p:txBody>
      </p:sp>
      <p:sp>
        <p:nvSpPr>
          <p:cNvPr id="10" name="QB_6_AS.113_1#6e868c3b3?pid=9e54d5705&amp;color=0,55,96&amp;vtp=1&amp;bbb=1&amp;hb=1"/>
          <p:cNvSpPr/>
          <p:nvPr/>
        </p:nvSpPr>
        <p:spPr>
          <a:xfrm>
            <a:off x="502920" y="353631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情态动词后应接动词原形；根据语境可知，亨利被许诺将得到一份工作，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此处需要使用被动语态。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故填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promised。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4_1#f27753b29?pid=4d67ec0b6&amp;color=0,55,96&amp;vtp=1&amp;bt=1&amp;bbb=1"/>
          <p:cNvSpPr/>
          <p:nvPr/>
        </p:nvSpPr>
        <p:spPr>
          <a:xfrm>
            <a:off x="502920" y="151200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[河南南阳2024高一期中]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M_4_BD.114_2#f27753b29?sp=1&amp;pid=4d67ec0b6&amp;color=0,55,96&amp;vtp=1&amp;bbb=1"/>
          <p:cNvSpPr/>
          <p:nvPr/>
        </p:nvSpPr>
        <p:spPr>
          <a:xfrm>
            <a:off x="502920" y="190538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Benefits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Budget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（预算）</a:t>
            </a:r>
            <a:endParaRPr lang="en-US" altLang="zh-CN" sz="1800" dirty="0"/>
          </a:p>
        </p:txBody>
      </p:sp>
      <p:sp>
        <p:nvSpPr>
          <p:cNvPr id="4" name="QM_4_BD.114_3#f27753b29?sp=1&amp;pid=4d67ec0b6&amp;color=0,55,96&amp;vtp=1&amp;bbb=1&amp;hb=1"/>
          <p:cNvSpPr/>
          <p:nvPr/>
        </p:nvSpPr>
        <p:spPr>
          <a:xfrm>
            <a:off x="502920" y="2316164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budget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budget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requires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expenses.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spending.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coffee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taxis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towards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4_4#f27753b29?sp=1&amp;pid=4d67ec0b6&amp;color=0,55,96&amp;vtp=1&amp;bt=1&amp;bbb=1&amp;hb=1"/>
          <p:cNvSpPr/>
          <p:nvPr/>
        </p:nvSpPr>
        <p:spPr>
          <a:xfrm>
            <a:off x="502920" y="151200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budget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debt.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budget,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credit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cards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obvious.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OK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.But,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paying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credit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bills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probably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means.</a:t>
            </a:r>
            <a:endParaRPr lang="en-US" altLang="zh-CN" dirty="0"/>
          </a:p>
        </p:txBody>
      </p:sp>
      <p:sp>
        <p:nvSpPr>
          <p:cNvPr id="3" name="QM_4_BD.114_5#f27753b29?sp=1&amp;pid=4d67ec0b6&amp;color=0,55,96&amp;vtp=1&amp;bbb=1&amp;hb=1"/>
          <p:cNvSpPr/>
          <p:nvPr/>
        </p:nvSpPr>
        <p:spPr>
          <a:xfrm>
            <a:off x="502920" y="3168334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budget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prepared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emergencies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（紧急情况）.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budget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requires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savings.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yourself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situation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unexpected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expenses,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on.</a:t>
            </a:r>
            <a:endParaRPr lang="en-US" altLang="zh-CN" dirty="0"/>
          </a:p>
        </p:txBody>
      </p:sp>
      <p:sp>
        <p:nvSpPr>
          <p:cNvPr id="4" name="QM_4_BD.114_6#f27753b29?sp=1&amp;pid=4d67ec0b6&amp;color=0,55,96&amp;vtp=1&amp;bbb=1"/>
          <p:cNvSpPr/>
          <p:nvPr/>
        </p:nvSpPr>
        <p:spPr>
          <a:xfrm>
            <a:off x="502920" y="4412934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budget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peace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worrying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meet.</a:t>
            </a:r>
            <a:endParaRPr lang="en-US" altLang="zh-CN" sz="1800" dirty="0"/>
          </a:p>
        </p:txBody>
      </p:sp>
      <p:sp>
        <p:nvSpPr>
          <p:cNvPr id="5" name="QM_4_EX.115_1#f27753b29?pid=4d67ec0b6&amp;color=0,55,96&amp;vtp=1&amp;bbb=1&amp;hb=1"/>
          <p:cNvSpPr/>
          <p:nvPr/>
        </p:nvSpPr>
        <p:spPr>
          <a:xfrm>
            <a:off x="502920" y="5232719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本文为一篇说明文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文章列出了制订和遵守预算的几个好处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包括帮助人们合理分配开支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避免债务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应对紧急情况以及带来心灵的平静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6_1#06111b99e?pid=f27753b2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benefit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budget?(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117_1#06111b99e.bracket?pid=f27753b29&amp;color=0,55,96&amp;vpa=58&amp;vtp=1"/>
          <p:cNvSpPr/>
          <p:nvPr/>
        </p:nvSpPr>
        <p:spPr>
          <a:xfrm>
            <a:off x="6775925" y="1503616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118_1#06111b99e.choices?pid=f27753b29&amp;color=0,55,96&amp;vtp=1&amp;bbb=1"/>
          <p:cNvSpPr/>
          <p:nvPr/>
        </p:nvSpPr>
        <p:spPr>
          <a:xfrm>
            <a:off x="502920" y="1905952"/>
            <a:ext cx="10570464" cy="75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A.Spending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anything.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.Keeping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debt.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.Giving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means.</a:t>
            </a:r>
            <a:endParaRPr lang="en-US" altLang="zh-CN" sz="1800" dirty="0"/>
          </a:p>
        </p:txBody>
      </p:sp>
      <p:sp>
        <p:nvSpPr>
          <p:cNvPr id="5" name="QC_5_AS.119_1#06111b99e?pid=f27753b29&amp;color=0,55,96&amp;vtp=1&amp;bbb=1&amp;hb=1"/>
          <p:cNvSpPr/>
          <p:nvPr/>
        </p:nvSpPr>
        <p:spPr>
          <a:xfrm>
            <a:off x="502920" y="2718753"/>
            <a:ext cx="10570464" cy="76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细节理解题。根据最后一个小标题“A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budget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，制订预算的好处之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一是可以给你带来心灵的平静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。故选C项。</a:t>
            </a:r>
            <a:endParaRPr lang="en-US" altLang="zh-CN" dirty="0"/>
          </a:p>
        </p:txBody>
      </p:sp>
      <p:sp>
        <p:nvSpPr>
          <p:cNvPr id="6" name="QC_5_BD.120_1#fea884a00?pid=f27753b29&amp;color=0,55,96&amp;vtp=1&amp;bbb=1"/>
          <p:cNvSpPr/>
          <p:nvPr/>
        </p:nvSpPr>
        <p:spPr>
          <a:xfrm>
            <a:off x="502920" y="3529329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expenses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according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article?(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7" name="QC_5_AN.121_1#fea884a00.bracket?pid=f27753b29&amp;color=0,55,96&amp;vpa=59&amp;vtp=1"/>
          <p:cNvSpPr/>
          <p:nvPr/>
        </p:nvSpPr>
        <p:spPr>
          <a:xfrm>
            <a:off x="8477725" y="352418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8" name="QC_5_BD.122_1#fea884a00.choices?pid=f27753b29&amp;color=0,55,96&amp;vtp=1&amp;bbb=1"/>
          <p:cNvSpPr/>
          <p:nvPr/>
        </p:nvSpPr>
        <p:spPr>
          <a:xfrm>
            <a:off x="502920" y="3932808"/>
            <a:ext cx="10570464" cy="75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worrying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goes.</a:t>
            </a:r>
            <a:endParaRPr lang="en-US" altLang="zh-CN" sz="1800" dirty="0"/>
          </a:p>
        </p:txBody>
      </p:sp>
      <p:sp>
        <p:nvSpPr>
          <p:cNvPr id="9" name="QC_5_AS.123_1#fea884a00?pid=f27753b29&amp;color=0,55,96&amp;vtp=1&amp;bbb=1&amp;hb=1"/>
          <p:cNvSpPr/>
          <p:nvPr/>
        </p:nvSpPr>
        <p:spPr>
          <a:xfrm>
            <a:off x="502920" y="4745609"/>
            <a:ext cx="10570464" cy="1573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细节理解题。根据“A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budget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.”部分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budget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requires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expenses.You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spending.”可知，记录开销的重要性在于你可以清楚地看到钱的实际去向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据此规划在何处减少支出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。故选D项。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4_1#b49ee2ee5?pid=f27753b2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credit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according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article?(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125_1#b49ee2ee5.bracket?pid=f27753b29&amp;color=0,55,96&amp;vpa=60&amp;vtp=1"/>
          <p:cNvSpPr/>
          <p:nvPr/>
        </p:nvSpPr>
        <p:spPr>
          <a:xfrm>
            <a:off x="7487125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126_1#b49ee2ee5.choices?pid=f27753b29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earning.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university.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tomorrow.</a:t>
            </a:r>
            <a:endParaRPr lang="en-US" altLang="zh-CN" sz="1800" dirty="0"/>
          </a:p>
        </p:txBody>
      </p:sp>
      <p:sp>
        <p:nvSpPr>
          <p:cNvPr id="5" name="QC_5_AS.127_1#b49ee2ee5?pid=f27753b29&amp;color=0,55,96&amp;vtp=1&amp;bbb=1&amp;hb=1"/>
          <p:cNvSpPr/>
          <p:nvPr/>
        </p:nvSpPr>
        <p:spPr>
          <a:xfrm>
            <a:off x="502920" y="3564255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推理判断题。根据“A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budget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debt.”部分中的“If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credit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cards,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obvious.You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OK.But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credit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probably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means.”可知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，用信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用卡时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，你可能不会明显感觉到超支，但如果不能全额还清信用卡账单，你实际上可能是在超前消费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花的钱比赚的多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。因此使用信用卡可能给你带来问题。故选B项。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f272e166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5</a:t>
            </a:r>
            <a:endParaRPr lang="en-US" altLang="zh-CN" sz="5400" dirty="0"/>
          </a:p>
        </p:txBody>
      </p:sp>
      <p:sp>
        <p:nvSpPr>
          <p:cNvPr id="3" name="C_1_BD#7f272e166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Value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of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Money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38111246.fixed?pid=7f272e166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Ⅰ</a:t>
            </a:r>
            <a:endParaRPr lang="en-US" altLang="zh-CN" sz="4000" dirty="0"/>
          </a:p>
        </p:txBody>
      </p:sp>
      <p:sp>
        <p:nvSpPr>
          <p:cNvPr id="3" name="C_2_BD#838111246.fixed?pid=7f272e166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000"/>
              </a:lnSpc>
            </a:pP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Listening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Speaking</a:t>
            </a:r>
            <a:r>
              <a:rPr lang="en-US" altLang="zh-CN" sz="50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6300"/>
              </a:lnSpc>
            </a:pPr>
            <a:r>
              <a:rPr lang="en-US" altLang="zh-CN" sz="50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50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Reading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Thinking</a:t>
            </a:r>
            <a:endParaRPr lang="en-US" altLang="zh-CN" sz="50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0afe749a?pid=06b0a8185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3d262871b?pid=10afe749a&amp;color=0,55,96&amp;vtp=1&amp;bbb=1"/>
          <p:cNvSpPr/>
          <p:nvPr/>
        </p:nvSpPr>
        <p:spPr>
          <a:xfrm>
            <a:off x="502920" y="2008625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（基础）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detailed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2.Tim,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（道歉）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（忽视）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4.It's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（判断）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exactly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accurate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（现场）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crime.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（怀疑）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truth.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exhausted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（地点）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sleep.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（类）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9.Teaching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requires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（耐心）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understanding.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10.These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findings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clearly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（表明）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scheme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traffic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safety.</a:t>
            </a:r>
            <a:endParaRPr lang="en-US" altLang="zh-CN" sz="1800" dirty="0"/>
          </a:p>
        </p:txBody>
      </p:sp>
      <p:sp>
        <p:nvSpPr>
          <p:cNvPr id="4" name="QB_5_AN.2_1#3d262871b.blank?pid=10afe749a&amp;color=0,55,96&amp;vpa=1&amp;vtp=1&amp;bbb=1"/>
          <p:cNvSpPr/>
          <p:nvPr/>
        </p:nvSpPr>
        <p:spPr>
          <a:xfrm>
            <a:off x="3753326" y="197814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asis</a:t>
            </a:r>
            <a:endParaRPr lang="en-US" altLang="zh-CN" dirty="0"/>
          </a:p>
        </p:txBody>
      </p:sp>
      <p:sp>
        <p:nvSpPr>
          <p:cNvPr id="6" name="QB_5_AN.4_1#3d262871b.blank?pid=10afe749a&amp;color=0,55,96&amp;vpa=2&amp;vtp=1&amp;bbb=1"/>
          <p:cNvSpPr/>
          <p:nvPr/>
        </p:nvSpPr>
        <p:spPr>
          <a:xfrm>
            <a:off x="2380012" y="2384545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pologise</a:t>
            </a:r>
            <a:endParaRPr lang="en-US" altLang="zh-CN" dirty="0"/>
          </a:p>
        </p:txBody>
      </p:sp>
      <p:sp>
        <p:nvSpPr>
          <p:cNvPr id="8" name="QB_5_AN.6_1#3d262871b.blank?pid=10afe749a&amp;color=0,55,96&amp;vpa=3&amp;vtp=1&amp;bbb=1"/>
          <p:cNvSpPr/>
          <p:nvPr/>
        </p:nvSpPr>
        <p:spPr>
          <a:xfrm>
            <a:off x="1668113" y="2803645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gnore</a:t>
            </a:r>
            <a:endParaRPr lang="en-US" altLang="zh-CN" dirty="0"/>
          </a:p>
        </p:txBody>
      </p:sp>
      <p:sp>
        <p:nvSpPr>
          <p:cNvPr id="10" name="QB_5_AN.8_1#3d262871b.blank?pid=10afe749a&amp;color=0,55,96&amp;vpa=4&amp;vtp=1&amp;bbb=1"/>
          <p:cNvSpPr/>
          <p:nvPr/>
        </p:nvSpPr>
        <p:spPr>
          <a:xfrm>
            <a:off x="2279174" y="3222745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udge</a:t>
            </a:r>
            <a:endParaRPr lang="en-US" altLang="zh-CN" dirty="0"/>
          </a:p>
        </p:txBody>
      </p:sp>
      <p:sp>
        <p:nvSpPr>
          <p:cNvPr id="12" name="QB_5_AN.10_1#3d262871b.blank?pid=10afe749a&amp;color=0,55,96&amp;vpa=5&amp;vtp=1&amp;bbb=1"/>
          <p:cNvSpPr/>
          <p:nvPr/>
        </p:nvSpPr>
        <p:spPr>
          <a:xfrm>
            <a:off x="3854926" y="3654545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cene</a:t>
            </a:r>
            <a:endParaRPr lang="en-US" altLang="zh-CN" dirty="0"/>
          </a:p>
        </p:txBody>
      </p:sp>
      <p:sp>
        <p:nvSpPr>
          <p:cNvPr id="14" name="QB_5_AN.12_1#3d262871b.blank?pid=10afe749a&amp;color=0,55,96&amp;vpa=6&amp;vtp=1&amp;bbb=1"/>
          <p:cNvSpPr/>
          <p:nvPr/>
        </p:nvSpPr>
        <p:spPr>
          <a:xfrm>
            <a:off x="1584801" y="4073645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oubt</a:t>
            </a:r>
            <a:endParaRPr lang="en-US" altLang="zh-CN" dirty="0"/>
          </a:p>
        </p:txBody>
      </p:sp>
      <p:sp>
        <p:nvSpPr>
          <p:cNvPr id="16" name="QB_5_AN.14_1#3d262871b.blank?pid=10afe749a&amp;color=0,55,96&amp;vpa=7&amp;vtp=1&amp;bbb=1"/>
          <p:cNvSpPr/>
          <p:nvPr/>
        </p:nvSpPr>
        <p:spPr>
          <a:xfrm>
            <a:off x="5277326" y="4480045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pot</a:t>
            </a:r>
            <a:endParaRPr lang="en-US" altLang="zh-CN" dirty="0"/>
          </a:p>
        </p:txBody>
      </p:sp>
      <p:sp>
        <p:nvSpPr>
          <p:cNvPr id="18" name="QB_5_AN.16_1#3d262871b.blank?pid=10afe749a&amp;color=0,55,96&amp;vpa=8&amp;vtp=1&amp;bbb=1"/>
          <p:cNvSpPr/>
          <p:nvPr/>
        </p:nvSpPr>
        <p:spPr>
          <a:xfrm>
            <a:off x="1276826" y="4911845"/>
            <a:ext cx="420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ort</a:t>
            </a:r>
            <a:endParaRPr lang="en-US" altLang="zh-CN" dirty="0"/>
          </a:p>
        </p:txBody>
      </p:sp>
      <p:sp>
        <p:nvSpPr>
          <p:cNvPr id="20" name="QB_5_AN.18_1#3d262871b.blank?pid=10afe749a&amp;color=0,55,96&amp;vpa=9&amp;vtp=1&amp;bbb=1"/>
          <p:cNvSpPr/>
          <p:nvPr/>
        </p:nvSpPr>
        <p:spPr>
          <a:xfrm>
            <a:off x="5324888" y="5330945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atience</a:t>
            </a:r>
            <a:endParaRPr lang="en-US" altLang="zh-CN" dirty="0"/>
          </a:p>
        </p:txBody>
      </p:sp>
      <p:sp>
        <p:nvSpPr>
          <p:cNvPr id="22" name="QB_5_AN.20_1#3d262871b.blank?pid=10afe749a&amp;color=0,55,96&amp;vpa=10&amp;vtp=1&amp;bbb=1"/>
          <p:cNvSpPr/>
          <p:nvPr/>
        </p:nvSpPr>
        <p:spPr>
          <a:xfrm>
            <a:off x="3131026" y="572909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ndicate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8" grpId="0" build="p" animBg="1"/>
      <p:bldP spid="20" grpId="0" build="p" animBg="1"/>
      <p:bldP spid="2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04af61bd?pid=06b0a8185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21_1#8b778c621?pid=804af61bd&amp;color=0,55,96&amp;vtp=1&amp;bbb=1&amp;h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influence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（base）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processes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us.</a:t>
            </a:r>
            <a:endParaRPr lang="en-US" altLang="zh-CN" dirty="0"/>
          </a:p>
        </p:txBody>
      </p:sp>
      <p:sp>
        <p:nvSpPr>
          <p:cNvPr id="4" name="QB_5_AN.22_1#8b778c621.blank?pid=804af61bd&amp;color=0,55,96&amp;vpa=11&amp;vtp=1&amp;bbb=1"/>
          <p:cNvSpPr/>
          <p:nvPr/>
        </p:nvSpPr>
        <p:spPr>
          <a:xfrm>
            <a:off x="7296625" y="1978145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basic</a:t>
            </a:r>
            <a:endParaRPr lang="en-US" altLang="zh-CN" dirty="0"/>
          </a:p>
        </p:txBody>
      </p:sp>
      <p:sp>
        <p:nvSpPr>
          <p:cNvPr id="5" name="QB_5_AS.23_1#8b778c621?pid=804af61bd&amp;color=0,55,96&amp;vtp=1&amp;bbb=1&amp;hb=1"/>
          <p:cNvSpPr/>
          <p:nvPr/>
        </p:nvSpPr>
        <p:spPr>
          <a:xfrm>
            <a:off x="502920" y="282956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句意为：这项研究表明，我们成长的文化环境影响着我们看待周围世界的基本过程。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设空处作定语，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修饰名词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processes，应用形容词形式。</a:t>
            </a:r>
            <a:endParaRPr lang="en-US" altLang="zh-CN" dirty="0"/>
          </a:p>
        </p:txBody>
      </p:sp>
      <p:sp>
        <p:nvSpPr>
          <p:cNvPr id="6" name="QB_5_BD.24_1#b527ecb22?pid=804af61bd&amp;color=0,55,96&amp;vtp=1&amp;bbb=1"/>
          <p:cNvSpPr/>
          <p:nvPr/>
        </p:nvSpPr>
        <p:spPr>
          <a:xfrm>
            <a:off x="502920" y="365702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notebook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mistake—I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apology.</a:t>
            </a:r>
            <a:endParaRPr lang="en-US" altLang="zh-CN" sz="1800" dirty="0"/>
          </a:p>
        </p:txBody>
      </p:sp>
      <p:sp>
        <p:nvSpPr>
          <p:cNvPr id="7" name="QB_5_AN.25_1#b527ecb22.blank?pid=804af61bd&amp;color=0,55,96&amp;vpa=12&amp;vtp=1&amp;bbb=1"/>
          <p:cNvSpPr/>
          <p:nvPr/>
        </p:nvSpPr>
        <p:spPr>
          <a:xfrm>
            <a:off x="5328126" y="3605593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endParaRPr lang="en-US" altLang="zh-CN" dirty="0"/>
          </a:p>
        </p:txBody>
      </p:sp>
      <p:sp>
        <p:nvSpPr>
          <p:cNvPr id="8" name="QB_5_AS.26_1#b527ecb22?pid=804af61bd&amp;color=0,55,96&amp;vtp=1&amp;bbb=1"/>
          <p:cNvSpPr/>
          <p:nvPr/>
        </p:nvSpPr>
        <p:spPr>
          <a:xfrm>
            <a:off x="502920" y="406279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apology为固定搭配，意为“该向某人道歉”。</a:t>
            </a:r>
            <a:endParaRPr lang="en-US" altLang="zh-CN" sz="1800" dirty="0"/>
          </a:p>
        </p:txBody>
      </p:sp>
      <p:sp>
        <p:nvSpPr>
          <p:cNvPr id="9" name="QB_5_BD.27_1#93f946640?pid=804af61bd&amp;color=0,55,96&amp;vtp=1&amp;bbb=1"/>
          <p:cNvSpPr/>
          <p:nvPr/>
        </p:nvSpPr>
        <p:spPr>
          <a:xfrm>
            <a:off x="502920" y="4468558"/>
            <a:ext cx="106314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3.Children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（ignore）,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them.</a:t>
            </a:r>
            <a:endParaRPr lang="en-US" altLang="zh-CN" sz="1800" dirty="0"/>
          </a:p>
        </p:txBody>
      </p:sp>
      <p:sp>
        <p:nvSpPr>
          <p:cNvPr id="10" name="QB_5_AN.28_1#93f946640.blank?pid=804af61bd&amp;color=0,55,96&amp;vpa=13&amp;vtp=1&amp;bbb=1"/>
          <p:cNvSpPr/>
          <p:nvPr/>
        </p:nvSpPr>
        <p:spPr>
          <a:xfrm>
            <a:off x="4286726" y="4404423"/>
            <a:ext cx="1068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ignorance</a:t>
            </a:r>
            <a:endParaRPr lang="en-US" altLang="zh-CN" dirty="0"/>
          </a:p>
        </p:txBody>
      </p:sp>
      <p:sp>
        <p:nvSpPr>
          <p:cNvPr id="11" name="QB_5_AS.29_1#93f946640?pid=804af61bd&amp;color=0,55,96&amp;vtp=1&amp;bbb=1"/>
          <p:cNvSpPr/>
          <p:nvPr/>
        </p:nvSpPr>
        <p:spPr>
          <a:xfrm>
            <a:off x="502920" y="48743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设空处作介词of的宾语，应用名词形式。</a:t>
            </a:r>
            <a:endParaRPr lang="en-US" altLang="zh-CN" sz="1800" dirty="0"/>
          </a:p>
        </p:txBody>
      </p:sp>
      <p:sp>
        <p:nvSpPr>
          <p:cNvPr id="12" name="QB_5_BD.30_1#90df0d152?pid=804af61bd&amp;color=0,55,96&amp;vtp=1&amp;bbb=1"/>
          <p:cNvSpPr/>
          <p:nvPr/>
        </p:nvSpPr>
        <p:spPr>
          <a:xfrm>
            <a:off x="502920" y="52800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（judge）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performing.</a:t>
            </a:r>
            <a:endParaRPr lang="en-US" altLang="zh-CN" sz="1800" dirty="0"/>
          </a:p>
        </p:txBody>
      </p:sp>
      <p:sp>
        <p:nvSpPr>
          <p:cNvPr id="13" name="QB_5_AN.31_1#90df0d152.blank?pid=804af61bd&amp;color=0,55,96&amp;vpa=14&amp;vtp=1&amp;bbb=1"/>
          <p:cNvSpPr/>
          <p:nvPr/>
        </p:nvSpPr>
        <p:spPr>
          <a:xfrm>
            <a:off x="3622199" y="5215953"/>
            <a:ext cx="1131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judgement</a:t>
            </a:r>
            <a:endParaRPr lang="en-US" altLang="zh-CN" dirty="0"/>
          </a:p>
        </p:txBody>
      </p:sp>
      <p:sp>
        <p:nvSpPr>
          <p:cNvPr id="14" name="QB_5_AS.32_1#90df0d152?pid=804af61bd&amp;color=0,55,96&amp;vtp=1&amp;bbb=1"/>
          <p:cNvSpPr/>
          <p:nvPr/>
        </p:nvSpPr>
        <p:spPr>
          <a:xfrm>
            <a:off x="502920" y="56858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judgement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作出评价”。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3_1#4bcb2658f?pid=804af61bd&amp;color=0,55,96&amp;vtp=1&amp;bt=1&amp;bbb=1"/>
          <p:cNvSpPr/>
          <p:nvPr/>
        </p:nvSpPr>
        <p:spPr>
          <a:xfrm>
            <a:off x="502920" y="1508760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（judge）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data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available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economic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equally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remarkable.</a:t>
            </a:r>
            <a:endParaRPr lang="en-US" altLang="zh-CN" sz="1800" dirty="0"/>
          </a:p>
        </p:txBody>
      </p:sp>
      <p:sp>
        <p:nvSpPr>
          <p:cNvPr id="3" name="QB_5_AN.34_1#4bcb2658f.blank?pid=804af61bd&amp;color=0,55,96&amp;vpa=15&amp;vtp=1&amp;bbb=1"/>
          <p:cNvSpPr/>
          <p:nvPr/>
        </p:nvSpPr>
        <p:spPr>
          <a:xfrm>
            <a:off x="667226" y="1445577"/>
            <a:ext cx="8905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Judging</a:t>
            </a:r>
            <a:endParaRPr lang="en-US" altLang="zh-CN" dirty="0"/>
          </a:p>
        </p:txBody>
      </p:sp>
      <p:sp>
        <p:nvSpPr>
          <p:cNvPr id="4" name="QB_5_AS.35_1#4bcb2658f?pid=804af61bd&amp;color=0,55,96&amp;vtp=1&amp;bbb=1"/>
          <p:cNvSpPr/>
          <p:nvPr/>
        </p:nvSpPr>
        <p:spPr>
          <a:xfrm>
            <a:off x="502920" y="1871090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judging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为固定搭配，意为“通过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判断”。</a:t>
            </a:r>
            <a:endParaRPr lang="en-US" altLang="zh-CN" sz="1800" dirty="0"/>
          </a:p>
        </p:txBody>
      </p:sp>
      <p:sp>
        <p:nvSpPr>
          <p:cNvPr id="5" name="QB_5_BD.36_1#167c80a6f?pid=804af61bd&amp;color=0,55,96&amp;vtp=1&amp;bbb=1"/>
          <p:cNvSpPr/>
          <p:nvPr/>
        </p:nvSpPr>
        <p:spPr>
          <a:xfrm>
            <a:off x="502920" y="2227007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foreign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custom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people.</a:t>
            </a:r>
            <a:endParaRPr lang="en-US" altLang="zh-CN" sz="1800" dirty="0"/>
          </a:p>
        </p:txBody>
      </p:sp>
      <p:sp>
        <p:nvSpPr>
          <p:cNvPr id="6" name="QB_5_AN.37_1#167c80a6f.blank?pid=804af61bd&amp;color=0,55,96&amp;vpa=16&amp;vtp=1&amp;bbb=1"/>
          <p:cNvSpPr/>
          <p:nvPr/>
        </p:nvSpPr>
        <p:spPr>
          <a:xfrm>
            <a:off x="1492726" y="2176524"/>
            <a:ext cx="11064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whether/if</a:t>
            </a:r>
            <a:endParaRPr lang="en-US" altLang="zh-CN" dirty="0"/>
          </a:p>
        </p:txBody>
      </p:sp>
      <p:sp>
        <p:nvSpPr>
          <p:cNvPr id="7" name="QB_5_AS.38_1#167c80a6f?pid=804af61bd&amp;color=0,55,96&amp;vtp=1&amp;bbb=1"/>
          <p:cNvSpPr/>
          <p:nvPr/>
        </p:nvSpPr>
        <p:spPr>
          <a:xfrm>
            <a:off x="502920" y="2582924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设空处引导宾语从句，从句不缺成分，且结合语境可知，此处表示“是否”，应用whether或if引导。</a:t>
            </a:r>
            <a:endParaRPr lang="en-US" altLang="zh-CN" sz="1800" dirty="0"/>
          </a:p>
        </p:txBody>
      </p:sp>
      <p:sp>
        <p:nvSpPr>
          <p:cNvPr id="8" name="QB_5_BD.39_1#19147032a?pid=804af61bd&amp;color=0,55,96&amp;vtp=1&amp;bbb=1"/>
          <p:cNvSpPr/>
          <p:nvPr/>
        </p:nvSpPr>
        <p:spPr>
          <a:xfrm>
            <a:off x="502920" y="2938841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7.Neighbours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spotted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smoke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（come）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house.</a:t>
            </a:r>
            <a:endParaRPr lang="en-US" altLang="zh-CN" sz="1800" dirty="0"/>
          </a:p>
        </p:txBody>
      </p:sp>
      <p:sp>
        <p:nvSpPr>
          <p:cNvPr id="9" name="QB_5_AN.40_1#19147032a.blank?pid=804af61bd&amp;color=0,55,96&amp;vpa=17&amp;vtp=1&amp;bbb=1"/>
          <p:cNvSpPr/>
          <p:nvPr/>
        </p:nvSpPr>
        <p:spPr>
          <a:xfrm>
            <a:off x="3346926" y="2875658"/>
            <a:ext cx="8524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coming</a:t>
            </a:r>
            <a:endParaRPr lang="en-US" altLang="zh-CN" dirty="0"/>
          </a:p>
        </p:txBody>
      </p:sp>
      <p:sp>
        <p:nvSpPr>
          <p:cNvPr id="10" name="QB_5_AS.41_1#19147032a?pid=804af61bd&amp;color=0,55,96&amp;vtp=1&amp;bbb=1"/>
          <p:cNvSpPr/>
          <p:nvPr/>
        </p:nvSpPr>
        <p:spPr>
          <a:xfrm>
            <a:off x="502920" y="3294758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句意为：邻居们发现有烟从这所房子里冒出来。</a:t>
            </a:r>
            <a:endParaRPr lang="en-US" altLang="zh-CN" sz="1800" dirty="0"/>
          </a:p>
        </p:txBody>
      </p:sp>
      <p:sp>
        <p:nvSpPr>
          <p:cNvPr id="11" name="QB_5_BD.42_1#04e5fe585?pid=804af61bd&amp;color=0,55,96&amp;vtp=1&amp;bbb=1"/>
          <p:cNvSpPr/>
          <p:nvPr/>
        </p:nvSpPr>
        <p:spPr>
          <a:xfrm>
            <a:off x="502920" y="3650675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widely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（sort）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people.</a:t>
            </a:r>
            <a:endParaRPr lang="en-US" altLang="zh-CN" sz="1800" dirty="0"/>
          </a:p>
        </p:txBody>
      </p:sp>
      <p:sp>
        <p:nvSpPr>
          <p:cNvPr id="12" name="QB_5_AN.43_1#04e5fe585.blank?pid=804af61bd&amp;color=0,55,96&amp;vpa=18&amp;vtp=1&amp;bbb=1"/>
          <p:cNvSpPr/>
          <p:nvPr/>
        </p:nvSpPr>
        <p:spPr>
          <a:xfrm>
            <a:off x="4947126" y="3600192"/>
            <a:ext cx="5984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sorts</a:t>
            </a:r>
            <a:endParaRPr lang="en-US" altLang="zh-CN" dirty="0"/>
          </a:p>
        </p:txBody>
      </p:sp>
      <p:sp>
        <p:nvSpPr>
          <p:cNvPr id="13" name="QB_5_AS.44_1#04e5fe585?pid=804af61bd&amp;color=0,55,96&amp;vtp=1&amp;bbb=1"/>
          <p:cNvSpPr/>
          <p:nvPr/>
        </p:nvSpPr>
        <p:spPr>
          <a:xfrm>
            <a:off x="502920" y="4006592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of为固定搭配，意为“各种各样的”。</a:t>
            </a:r>
            <a:endParaRPr lang="en-US" altLang="zh-CN" sz="1800" dirty="0"/>
          </a:p>
        </p:txBody>
      </p:sp>
      <p:sp>
        <p:nvSpPr>
          <p:cNvPr id="14" name="QB_5_BD.45_1#a7e047181?pid=804af61bd&amp;color=0,55,96&amp;vtp=1&amp;bbb=1&amp;hb=1"/>
          <p:cNvSpPr/>
          <p:nvPr/>
        </p:nvSpPr>
        <p:spPr>
          <a:xfrm>
            <a:off x="502920" y="4354445"/>
            <a:ext cx="10570464" cy="681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poured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stove.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waited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（patient）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oil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hot.</a:t>
            </a:r>
            <a:endParaRPr lang="en-US" altLang="zh-CN" dirty="0"/>
          </a:p>
        </p:txBody>
      </p:sp>
      <p:sp>
        <p:nvSpPr>
          <p:cNvPr id="15" name="QB_5_AN.46_1#a7e047181.blank?pid=804af61bd&amp;color=0,55,96&amp;vpa=19&amp;vtp=1&amp;bbb=1"/>
          <p:cNvSpPr/>
          <p:nvPr/>
        </p:nvSpPr>
        <p:spPr>
          <a:xfrm>
            <a:off x="7607775" y="4312598"/>
            <a:ext cx="9667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patiently</a:t>
            </a:r>
            <a:endParaRPr lang="en-US" altLang="zh-CN" dirty="0"/>
          </a:p>
        </p:txBody>
      </p:sp>
      <p:sp>
        <p:nvSpPr>
          <p:cNvPr id="16" name="QB_5_AS.47_1#a7e047181?pid=804af61bd&amp;color=0,55,96&amp;vtp=1&amp;bbb=1"/>
          <p:cNvSpPr/>
          <p:nvPr/>
        </p:nvSpPr>
        <p:spPr>
          <a:xfrm>
            <a:off x="502920" y="5041008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设空处作状语，修饰waited，应用副词形式。</a:t>
            </a:r>
            <a:endParaRPr lang="en-US" altLang="zh-CN" sz="1800" dirty="0"/>
          </a:p>
        </p:txBody>
      </p:sp>
      <p:sp>
        <p:nvSpPr>
          <p:cNvPr id="17" name="QB_5_BD.48_1#1c37a84b5?pid=804af61bd&amp;color=0,55,96&amp;vtp=1&amp;bbb=1"/>
          <p:cNvSpPr/>
          <p:nvPr/>
        </p:nvSpPr>
        <p:spPr>
          <a:xfrm>
            <a:off x="502920" y="5400797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handshake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generally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regarded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（indicate）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confident.</a:t>
            </a:r>
            <a:endParaRPr lang="en-US" altLang="zh-CN" sz="1800" dirty="0"/>
          </a:p>
        </p:txBody>
      </p:sp>
      <p:sp>
        <p:nvSpPr>
          <p:cNvPr id="18" name="QB_5_AN.49_1#1c37a84b5.blank?pid=804af61bd&amp;color=0,55,96&amp;vpa=20&amp;vtp=1&amp;bbb=1"/>
          <p:cNvSpPr/>
          <p:nvPr/>
        </p:nvSpPr>
        <p:spPr>
          <a:xfrm>
            <a:off x="5442426" y="5350314"/>
            <a:ext cx="10810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indication</a:t>
            </a:r>
            <a:endParaRPr lang="en-US" altLang="zh-CN" dirty="0"/>
          </a:p>
        </p:txBody>
      </p:sp>
      <p:sp>
        <p:nvSpPr>
          <p:cNvPr id="19" name="QB_5_AS.50_1#1c37a84b5?pid=804af61bd&amp;color=0,55,96&amp;vtp=1&amp;bbb=1"/>
          <p:cNvSpPr/>
          <p:nvPr/>
        </p:nvSpPr>
        <p:spPr>
          <a:xfrm>
            <a:off x="502920" y="5756714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设空处作介词as的宾语，且其前有an修饰，应用名词单数形式。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8" grpId="0" build="p" animBg="1"/>
      <p:bldP spid="1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e63be63b?pid=06b0a8185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51_1#05374c50e?sp=1&amp;pid=6e63be63b&amp;color=0,55,96&amp;vtp=1&amp;bb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1.詹姆斯无私地与村民分享他所拥有的一切，而不要求任何回报。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selflessly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4" name="QB_5_AN.52_1#05374c50e.blank?pid=6e63be63b&amp;color=0,55,96&amp;vpa=21&amp;vtp=1&amp;bbb=1"/>
          <p:cNvSpPr/>
          <p:nvPr/>
        </p:nvSpPr>
        <p:spPr>
          <a:xfrm>
            <a:off x="8191975" y="2363590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anything</a:t>
            </a:r>
            <a:endParaRPr lang="en-US" altLang="zh-CN" dirty="0"/>
          </a:p>
        </p:txBody>
      </p:sp>
      <p:sp>
        <p:nvSpPr>
          <p:cNvPr id="5" name="QB_5_AN.53_1#05374c50e.blank?pid=6e63be63b&amp;color=0,55,96&amp;vpa=22&amp;vtp=1&amp;bbb=1"/>
          <p:cNvSpPr/>
          <p:nvPr/>
        </p:nvSpPr>
        <p:spPr>
          <a:xfrm>
            <a:off x="9309575" y="237629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6" name="QB_5_AN.54_1#05374c50e.blank?pid=6e63be63b&amp;color=0,55,96&amp;vpa=23&amp;vtp=1&amp;bbb=1"/>
          <p:cNvSpPr/>
          <p:nvPr/>
        </p:nvSpPr>
        <p:spPr>
          <a:xfrm>
            <a:off x="9804875" y="2376290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return</a:t>
            </a:r>
            <a:endParaRPr lang="en-US" altLang="zh-CN" dirty="0"/>
          </a:p>
        </p:txBody>
      </p:sp>
      <p:sp>
        <p:nvSpPr>
          <p:cNvPr id="7" name="QB_5_BD.55_1#ff3b3faea?sp=1&amp;pid=6e63be63b&amp;color=0,55,96&amp;vtp=1&amp;bbb=1"/>
          <p:cNvSpPr/>
          <p:nvPr/>
        </p:nvSpPr>
        <p:spPr>
          <a:xfrm>
            <a:off x="502920" y="28295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2.昨天，有人看到他在公路上高速行驶。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yesterday.</a:t>
            </a:r>
            <a:endParaRPr lang="en-US" altLang="zh-CN" sz="1800" dirty="0"/>
          </a:p>
        </p:txBody>
      </p:sp>
      <p:sp>
        <p:nvSpPr>
          <p:cNvPr id="8" name="QB_5_AN.56_1#ff3b3faea.blank?pid=6e63be63b&amp;color=0,55,96&amp;vpa=24&amp;vtp=1&amp;bbb=1"/>
          <p:cNvSpPr/>
          <p:nvPr/>
        </p:nvSpPr>
        <p:spPr>
          <a:xfrm>
            <a:off x="889476" y="3197224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endParaRPr lang="en-US" altLang="zh-CN" dirty="0"/>
          </a:p>
        </p:txBody>
      </p:sp>
      <p:sp>
        <p:nvSpPr>
          <p:cNvPr id="9" name="QB_5_AN.57_1#ff3b3faea.blank?pid=6e63be63b&amp;color=0,55,96&amp;vpa=25&amp;vtp=1&amp;bbb=1"/>
          <p:cNvSpPr/>
          <p:nvPr/>
        </p:nvSpPr>
        <p:spPr>
          <a:xfrm>
            <a:off x="1549876" y="3197224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seen</a:t>
            </a:r>
            <a:endParaRPr lang="en-US" altLang="zh-CN" dirty="0"/>
          </a:p>
        </p:txBody>
      </p:sp>
      <p:sp>
        <p:nvSpPr>
          <p:cNvPr id="10" name="QB_5_AN.58_1#ff3b3faea.blank?pid=6e63be63b&amp;color=0,55,96&amp;vpa=26&amp;vtp=1&amp;bbb=1"/>
          <p:cNvSpPr/>
          <p:nvPr/>
        </p:nvSpPr>
        <p:spPr>
          <a:xfrm>
            <a:off x="2235676" y="3197224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1" name="QB_5_AN.59_1#ff3b3faea.blank?pid=6e63be63b&amp;color=0,55,96&amp;vpa=27&amp;vtp=1&amp;bbb=1"/>
          <p:cNvSpPr/>
          <p:nvPr/>
        </p:nvSpPr>
        <p:spPr>
          <a:xfrm>
            <a:off x="2718276" y="3197224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drive</a:t>
            </a:r>
            <a:endParaRPr lang="en-US" altLang="zh-CN" dirty="0"/>
          </a:p>
        </p:txBody>
      </p:sp>
      <p:sp>
        <p:nvSpPr>
          <p:cNvPr id="12" name="QB_5_BD.60_1#1aa75d89c?sp=1&amp;pid=6e63be63b&amp;color=0,55,96&amp;vtp=1&amp;bbb=1"/>
          <p:cNvSpPr/>
          <p:nvPr/>
        </p:nvSpPr>
        <p:spPr>
          <a:xfrm>
            <a:off x="502920" y="36493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3.看着旧博物馆被拆除真令人伤心。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museum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13" name="QB_5_AN.61_1#1aa75d89c.blank?pid=6e63be63b&amp;color=0,55,96&amp;vpa=28&amp;vtp=1&amp;bbb=1"/>
          <p:cNvSpPr/>
          <p:nvPr/>
        </p:nvSpPr>
        <p:spPr>
          <a:xfrm>
            <a:off x="3699351" y="4017010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taken/torn</a:t>
            </a:r>
            <a:endParaRPr lang="en-US" altLang="zh-CN" dirty="0"/>
          </a:p>
        </p:txBody>
      </p:sp>
      <p:sp>
        <p:nvSpPr>
          <p:cNvPr id="14" name="QB_5_AN.62_1#1aa75d89c.blank?pid=6e63be63b&amp;color=0,55,96&amp;vpa=29&amp;vtp=1&amp;bbb=1"/>
          <p:cNvSpPr/>
          <p:nvPr/>
        </p:nvSpPr>
        <p:spPr>
          <a:xfrm>
            <a:off x="4931251" y="401701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endParaRPr lang="en-US" altLang="zh-CN" dirty="0"/>
          </a:p>
        </p:txBody>
      </p:sp>
      <p:sp>
        <p:nvSpPr>
          <p:cNvPr id="15" name="QB_5_BD.63_1#fa74148dc?sp=1&amp;pid=6e63be63b&amp;color=0,55,96&amp;vtp=1&amp;bbb=1"/>
          <p:cNvSpPr/>
          <p:nvPr/>
        </p:nvSpPr>
        <p:spPr>
          <a:xfrm>
            <a:off x="502920" y="446913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4.我想知道你是在哪出生的。（强调句型）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wonder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born.</a:t>
            </a:r>
            <a:endParaRPr lang="en-US" altLang="zh-CN" sz="1800" dirty="0"/>
          </a:p>
        </p:txBody>
      </p:sp>
      <p:sp>
        <p:nvSpPr>
          <p:cNvPr id="16" name="QB_5_AN.64_1#fa74148dc.blank?pid=6e63be63b&amp;color=0,55,96&amp;vpa=30&amp;vtp=1&amp;bbb=1"/>
          <p:cNvSpPr/>
          <p:nvPr/>
        </p:nvSpPr>
        <p:spPr>
          <a:xfrm>
            <a:off x="1511776" y="4836795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endParaRPr lang="en-US" altLang="zh-CN" dirty="0"/>
          </a:p>
        </p:txBody>
      </p:sp>
      <p:sp>
        <p:nvSpPr>
          <p:cNvPr id="17" name="QB_5_AN.65_1#fa74148dc.blank?pid=6e63be63b&amp;color=0,55,96&amp;vpa=31&amp;vtp=1&amp;bbb=1"/>
          <p:cNvSpPr/>
          <p:nvPr/>
        </p:nvSpPr>
        <p:spPr>
          <a:xfrm>
            <a:off x="2413476" y="4836795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endParaRPr lang="en-US" altLang="zh-CN" dirty="0"/>
          </a:p>
        </p:txBody>
      </p:sp>
      <p:sp>
        <p:nvSpPr>
          <p:cNvPr id="18" name="QB_5_AN.66_1#fa74148dc.blank?pid=6e63be63b&amp;color=0,55,96&amp;vpa=32&amp;vtp=1&amp;bbb=1"/>
          <p:cNvSpPr/>
          <p:nvPr/>
        </p:nvSpPr>
        <p:spPr>
          <a:xfrm>
            <a:off x="2870676" y="4836795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endParaRPr lang="en-US" altLang="zh-CN" dirty="0"/>
          </a:p>
        </p:txBody>
      </p:sp>
      <p:sp>
        <p:nvSpPr>
          <p:cNvPr id="19" name="QB_5_AN.67_1#fa74148dc.blank?pid=6e63be63b&amp;color=0,55,96&amp;vpa=33&amp;vtp=1&amp;bbb=1"/>
          <p:cNvSpPr/>
          <p:nvPr/>
        </p:nvSpPr>
        <p:spPr>
          <a:xfrm>
            <a:off x="3556476" y="483679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endParaRPr lang="en-US" altLang="zh-CN" dirty="0"/>
          </a:p>
        </p:txBody>
      </p:sp>
      <p:sp>
        <p:nvSpPr>
          <p:cNvPr id="20" name="QB_5_BD.68_1#490222f29?sp=1&amp;pid=6e63be63b&amp;color=0,55,96&amp;vtp=1&amp;bbb=1"/>
          <p:cNvSpPr/>
          <p:nvPr/>
        </p:nvSpPr>
        <p:spPr>
          <a:xfrm>
            <a:off x="502920" y="528891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5.直到午夜他们才到达了营地。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campsite.</a:t>
            </a:r>
            <a:endParaRPr lang="en-US" altLang="zh-CN" sz="1800" dirty="0"/>
          </a:p>
        </p:txBody>
      </p:sp>
      <p:sp>
        <p:nvSpPr>
          <p:cNvPr id="21" name="QB_5_AN.69_1#490222f29.blank?pid=6e63be63b&amp;color=0,55,96&amp;vpa=34&amp;vtp=1&amp;bbb=1"/>
          <p:cNvSpPr/>
          <p:nvPr/>
        </p:nvSpPr>
        <p:spPr>
          <a:xfrm>
            <a:off x="1206976" y="5656580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endParaRPr lang="en-US" altLang="zh-CN" dirty="0"/>
          </a:p>
        </p:txBody>
      </p:sp>
      <p:sp>
        <p:nvSpPr>
          <p:cNvPr id="22" name="QB_5_AN.70_1#490222f29.blank?pid=6e63be63b&amp;color=0,55,96&amp;vpa=35&amp;vtp=1&amp;bbb=1"/>
          <p:cNvSpPr/>
          <p:nvPr/>
        </p:nvSpPr>
        <p:spPr>
          <a:xfrm>
            <a:off x="1765776" y="5656580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</a:t>
            </a:r>
            <a:endParaRPr lang="en-US" altLang="zh-CN" dirty="0"/>
          </a:p>
        </p:txBody>
      </p:sp>
      <p:sp>
        <p:nvSpPr>
          <p:cNvPr id="23" name="QB_5_AN.71_1#490222f29.blank?pid=6e63be63b&amp;color=0,55,96&amp;vpa=36&amp;vtp=1&amp;bbb=1"/>
          <p:cNvSpPr/>
          <p:nvPr/>
        </p:nvSpPr>
        <p:spPr>
          <a:xfrm>
            <a:off x="2476976" y="5643880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midnight</a:t>
            </a:r>
            <a:endParaRPr lang="en-US" altLang="zh-CN" dirty="0"/>
          </a:p>
        </p:txBody>
      </p:sp>
      <p:sp>
        <p:nvSpPr>
          <p:cNvPr id="24" name="QB_5_AN.72_1#490222f29.blank?pid=6e63be63b&amp;color=0,55,96&amp;vpa=37&amp;vtp=1&amp;bbb=1"/>
          <p:cNvSpPr/>
          <p:nvPr/>
        </p:nvSpPr>
        <p:spPr>
          <a:xfrm>
            <a:off x="3632676" y="5656580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1" grpId="0" build="p" animBg="1"/>
      <p:bldP spid="22" grpId="0" build="p" animBg="1"/>
      <p:bldP spid="23" grpId="0" build="p" animBg="1"/>
      <p:bldP spid="2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61e376b7?pid=06b0a8185&amp;color=0,55,96&amp;vtp=1&amp;bt=1&amp;bbb=1"/>
          <p:cNvSpPr/>
          <p:nvPr/>
        </p:nvSpPr>
        <p:spPr>
          <a:xfrm>
            <a:off x="502920" y="1508760"/>
            <a:ext cx="10570464" cy="3815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四、课文语法填空。</a:t>
            </a:r>
            <a:endParaRPr lang="en-US" altLang="zh-CN" sz="2200" dirty="0"/>
          </a:p>
        </p:txBody>
      </p:sp>
      <p:sp>
        <p:nvSpPr>
          <p:cNvPr id="3" name="QM_5_BD.73_1#9e54d5705?sp=1&amp;pid=461e376b7&amp;color=0,55,96&amp;vtp=1&amp;bbb=1&amp;hb=1"/>
          <p:cNvSpPr/>
          <p:nvPr/>
        </p:nvSpPr>
        <p:spPr>
          <a:xfrm>
            <a:off x="502920" y="1935247"/>
            <a:ext cx="10570464" cy="44117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Million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Note”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American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author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Twain,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published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1893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begins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Henry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Adams.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（sail）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ship,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strange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penniless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hungry,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American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consulate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（seek）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received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wandering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somebody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（call）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wealthy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odd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brothers,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Roderick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Oliver,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Oliver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million-pound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Roderick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（argue）,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Henry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envelope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postpone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（open）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o'clock.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finally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letter,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Henry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thirty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Oliver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Henry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（promise）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salary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5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4" name="QM_5_AN.74_1#9e54d5705.blank?pid=461e376b7&amp;color=0,55,96&amp;vpa=38&amp;vtp=1&amp;bbb=1"/>
          <p:cNvSpPr/>
          <p:nvPr/>
        </p:nvSpPr>
        <p:spPr>
          <a:xfrm>
            <a:off x="6259417" y="2232808"/>
            <a:ext cx="1246188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6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sailing</a:t>
            </a:r>
            <a:endParaRPr lang="en-US" altLang="zh-CN" dirty="0"/>
          </a:p>
        </p:txBody>
      </p:sp>
      <p:sp>
        <p:nvSpPr>
          <p:cNvPr id="5" name="QM_5_AN.75_1#9e54d5705.blank?pid=461e376b7&amp;color=0,55,96&amp;vpa=39&amp;vtp=1&amp;bbb=1"/>
          <p:cNvSpPr/>
          <p:nvPr/>
        </p:nvSpPr>
        <p:spPr>
          <a:xfrm>
            <a:off x="9677875" y="2575708"/>
            <a:ext cx="1296988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6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spotted</a:t>
            </a:r>
            <a:endParaRPr lang="en-US" altLang="zh-CN" dirty="0"/>
          </a:p>
        </p:txBody>
      </p:sp>
      <p:sp>
        <p:nvSpPr>
          <p:cNvPr id="6" name="QM_5_AN.76_1#9e54d5705.blank?pid=461e376b7&amp;color=0,55,96&amp;vpa=40&amp;vtp=1&amp;bbb=1"/>
          <p:cNvSpPr/>
          <p:nvPr/>
        </p:nvSpPr>
        <p:spPr>
          <a:xfrm>
            <a:off x="1314926" y="3274208"/>
            <a:ext cx="6111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endParaRPr lang="en-US" altLang="zh-CN" dirty="0"/>
          </a:p>
        </p:txBody>
      </p:sp>
      <p:sp>
        <p:nvSpPr>
          <p:cNvPr id="7" name="QM_5_AN.77_1#9e54d5705.blank?pid=461e376b7&amp;color=0,55,96&amp;vpa=41&amp;vtp=1&amp;bbb=1"/>
          <p:cNvSpPr/>
          <p:nvPr/>
        </p:nvSpPr>
        <p:spPr>
          <a:xfrm>
            <a:off x="7957025" y="3274208"/>
            <a:ext cx="865188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6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</a:t>
            </a:r>
            <a:endParaRPr lang="en-US" altLang="zh-CN" dirty="0"/>
          </a:p>
        </p:txBody>
      </p:sp>
      <p:sp>
        <p:nvSpPr>
          <p:cNvPr id="8" name="QM_5_AN.78_1#9e54d5705.blank?pid=461e376b7&amp;color=0,55,96&amp;vpa=42&amp;vtp=1&amp;bbb=1"/>
          <p:cNvSpPr/>
          <p:nvPr/>
        </p:nvSpPr>
        <p:spPr>
          <a:xfrm>
            <a:off x="8774017" y="3604408"/>
            <a:ext cx="7889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calling</a:t>
            </a:r>
            <a:endParaRPr lang="en-US" altLang="zh-CN" dirty="0"/>
          </a:p>
        </p:txBody>
      </p:sp>
      <p:sp>
        <p:nvSpPr>
          <p:cNvPr id="9" name="QM_5_AN.79_1#9e54d5705.blank?pid=461e376b7&amp;color=0,55,96&amp;vpa=43&amp;vtp=1"/>
          <p:cNvSpPr/>
          <p:nvPr/>
        </p:nvSpPr>
        <p:spPr>
          <a:xfrm>
            <a:off x="9662382" y="3960008"/>
            <a:ext cx="2682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M_5_AN.80_1#9e54d5705.blank?pid=461e376b7&amp;color=0,55,96&amp;vpa=44&amp;vtp=1&amp;bbb=1"/>
          <p:cNvSpPr/>
          <p:nvPr/>
        </p:nvSpPr>
        <p:spPr>
          <a:xfrm>
            <a:off x="4239038" y="4633108"/>
            <a:ext cx="1026160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argument</a:t>
            </a:r>
            <a:endParaRPr lang="en-US" altLang="zh-CN" dirty="0"/>
          </a:p>
        </p:txBody>
      </p:sp>
      <p:sp>
        <p:nvSpPr>
          <p:cNvPr id="11" name="QM_5_AN.81_1#9e54d5705.blank?pid=461e376b7&amp;color=0,55,96&amp;vpa=45&amp;vtp=1&amp;bbb=1"/>
          <p:cNvSpPr/>
          <p:nvPr/>
        </p:nvSpPr>
        <p:spPr>
          <a:xfrm>
            <a:off x="9695910" y="4645808"/>
            <a:ext cx="5730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12" name="QM_5_AN.82_1#9e54d5705.blank?pid=461e376b7&amp;color=0,55,96&amp;vpa=46&amp;vtp=1&amp;bbb=1"/>
          <p:cNvSpPr/>
          <p:nvPr/>
        </p:nvSpPr>
        <p:spPr>
          <a:xfrm>
            <a:off x="5956776" y="4976008"/>
            <a:ext cx="9032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opening</a:t>
            </a:r>
            <a:endParaRPr lang="en-US" altLang="zh-CN" dirty="0"/>
          </a:p>
        </p:txBody>
      </p:sp>
      <p:sp>
        <p:nvSpPr>
          <p:cNvPr id="13" name="QM_5_AN.83_1#9e54d5705.blank?pid=461e376b7&amp;color=0,55,96&amp;vpa=47&amp;vtp=1&amp;bbb=1"/>
          <p:cNvSpPr/>
          <p:nvPr/>
        </p:nvSpPr>
        <p:spPr>
          <a:xfrm>
            <a:off x="4108926" y="5661808"/>
            <a:ext cx="1347788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6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promised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1811</Words>
  <Application>Microsoft Office PowerPoint</Application>
  <PresentationFormat>宽屏</PresentationFormat>
  <Paragraphs>208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2024-10-09T03:14:44Z</dcterms:created>
  <dcterms:modified xsi:type="dcterms:W3CDTF">2024-10-09T03:31:47Z</dcterms:modified>
  <cp:category/>
  <cp:contentStatus/>
</cp:coreProperties>
</file>